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7"/>
  </p:notesMasterIdLst>
  <p:sldIdLst>
    <p:sldId id="375" r:id="rId3"/>
    <p:sldId id="430" r:id="rId4"/>
    <p:sldId id="453" r:id="rId5"/>
    <p:sldId id="455" r:id="rId6"/>
    <p:sldId id="412" r:id="rId7"/>
    <p:sldId id="456" r:id="rId8"/>
    <p:sldId id="445" r:id="rId9"/>
    <p:sldId id="454" r:id="rId10"/>
    <p:sldId id="457" r:id="rId11"/>
    <p:sldId id="449" r:id="rId12"/>
    <p:sldId id="338" r:id="rId13"/>
    <p:sldId id="395" r:id="rId14"/>
    <p:sldId id="400" r:id="rId15"/>
    <p:sldId id="392" r:id="rId16"/>
    <p:sldId id="391" r:id="rId17"/>
    <p:sldId id="261" r:id="rId18"/>
    <p:sldId id="398" r:id="rId19"/>
    <p:sldId id="399" r:id="rId20"/>
    <p:sldId id="450" r:id="rId21"/>
    <p:sldId id="390" r:id="rId22"/>
    <p:sldId id="403" r:id="rId23"/>
    <p:sldId id="405" r:id="rId24"/>
    <p:sldId id="406" r:id="rId25"/>
    <p:sldId id="407" r:id="rId26"/>
    <p:sldId id="408" r:id="rId27"/>
    <p:sldId id="409" r:id="rId28"/>
    <p:sldId id="411" r:id="rId29"/>
    <p:sldId id="419" r:id="rId30"/>
    <p:sldId id="451" r:id="rId31"/>
    <p:sldId id="401" r:id="rId32"/>
    <p:sldId id="396" r:id="rId33"/>
    <p:sldId id="443" r:id="rId34"/>
    <p:sldId id="444" r:id="rId35"/>
    <p:sldId id="442" r:id="rId36"/>
    <p:sldId id="441" r:id="rId37"/>
    <p:sldId id="402" r:id="rId38"/>
    <p:sldId id="416" r:id="rId39"/>
    <p:sldId id="397" r:id="rId40"/>
    <p:sldId id="420" r:id="rId41"/>
    <p:sldId id="418" r:id="rId42"/>
    <p:sldId id="421" r:id="rId43"/>
    <p:sldId id="435" r:id="rId44"/>
    <p:sldId id="436" r:id="rId45"/>
    <p:sldId id="437" r:id="rId46"/>
    <p:sldId id="432" r:id="rId47"/>
    <p:sldId id="434" r:id="rId48"/>
    <p:sldId id="433" r:id="rId49"/>
    <p:sldId id="422" r:id="rId50"/>
    <p:sldId id="423" r:id="rId51"/>
    <p:sldId id="429" r:id="rId52"/>
    <p:sldId id="431" r:id="rId53"/>
    <p:sldId id="426" r:id="rId54"/>
    <p:sldId id="427" r:id="rId55"/>
    <p:sldId id="42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60" autoAdjust="0"/>
    <p:restoredTop sz="94660"/>
  </p:normalViewPr>
  <p:slideViewPr>
    <p:cSldViewPr snapToGrid="0">
      <p:cViewPr varScale="1">
        <p:scale>
          <a:sx n="67" d="100"/>
          <a:sy n="67" d="100"/>
        </p:scale>
        <p:origin x="3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3442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255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040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101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16</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1/1/2024</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13373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1/1/2024</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1/1/2024</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rxiv.org/abs/1701.07875"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0.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10.png"/></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hyperlink" Target="https://arxiv.org/abs/1812.04948"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pdf/1411.1784.pd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arxiv.org/pdf/1411.1784.pdf"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hyperlink" Target="https://arxiv.org/abs/1805.08318"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Difusion</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Loss Functions for GANs</a:t>
            </a:r>
          </a:p>
        </p:txBody>
      </p:sp>
    </p:spTree>
    <p:extLst>
      <p:ext uri="{BB962C8B-B14F-4D97-AF65-F5344CB8AC3E}">
        <p14:creationId xmlns:p14="http://schemas.microsoft.com/office/powerpoint/2010/main" val="1473719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b="-669903"/>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minimum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a:latin typeface="+mn-lt"/>
                    <a:cs typeface="Segoe UI" panose="020B0502040204020203" pitchFamily="34" charset="0"/>
                  </a:rPr>
                  <a:t>earthmover metric</a:t>
                </a:r>
                <a:r>
                  <a:rPr lang="en-US" sz="28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GAN Models</a:t>
            </a:r>
          </a:p>
        </p:txBody>
      </p:sp>
    </p:spTree>
    <p:extLst>
      <p:ext uri="{BB962C8B-B14F-4D97-AF65-F5344CB8AC3E}">
        <p14:creationId xmlns:p14="http://schemas.microsoft.com/office/powerpoint/2010/main" val="347427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Variational autoencoders   </a:t>
            </a:r>
          </a:p>
          <a:p>
            <a:pPr lvl="1"/>
            <a:r>
              <a:rPr lang="en-US" dirty="0"/>
              <a:t>Flow-based models    </a:t>
            </a:r>
          </a:p>
          <a:p>
            <a:pPr lvl="1"/>
            <a:r>
              <a:rPr lang="en-US"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Advances in GAN Models</a:t>
            </a:r>
          </a:p>
        </p:txBody>
      </p:sp>
    </p:spTree>
    <p:extLst>
      <p:ext uri="{BB962C8B-B14F-4D97-AF65-F5344CB8AC3E}">
        <p14:creationId xmlns:p14="http://schemas.microsoft.com/office/powerpoint/2010/main" val="3036808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81527" y="1583361"/>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a:t>
            </a:r>
          </a:p>
          <a:p>
            <a:r>
              <a:rPr lang="en-US" sz="2800" dirty="0">
                <a:latin typeface="+mn-lt"/>
                <a:cs typeface="Segoe UI" panose="020B0502040204020203" pitchFamily="34" charset="0"/>
              </a:rPr>
              <a:t> An very incomplete list of key advances: </a:t>
            </a:r>
          </a:p>
          <a:p>
            <a:pPr marL="0" indent="0">
              <a:buNone/>
            </a:pPr>
            <a:endParaRPr lang="en-US" sz="2800" dirty="0">
              <a:latin typeface="+mn-lt"/>
              <a:cs typeface="Segoe UI" panose="020B0502040204020203" pitchFamily="34" charset="0"/>
            </a:endParaRP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3862814036"/>
              </p:ext>
            </p:extLst>
          </p:nvPr>
        </p:nvGraphicFramePr>
        <p:xfrm>
          <a:off x="74294" y="2385907"/>
          <a:ext cx="11995785" cy="4145280"/>
        </p:xfrm>
        <a:graphic>
          <a:graphicData uri="http://schemas.openxmlformats.org/drawingml/2006/table">
            <a:tbl>
              <a:tblPr firstRow="1" bandRow="1">
                <a:tableStyleId>{5C22544A-7EE6-4342-B048-85BDC9FD1C3A}</a:tableStyleId>
              </a:tblPr>
              <a:tblGrid>
                <a:gridCol w="3936412">
                  <a:extLst>
                    <a:ext uri="{9D8B030D-6E8A-4147-A177-3AD203B41FA5}">
                      <a16:colId xmlns:a16="http://schemas.microsoft.com/office/drawing/2014/main" val="2291288903"/>
                    </a:ext>
                  </a:extLst>
                </a:gridCol>
                <a:gridCol w="6053982">
                  <a:extLst>
                    <a:ext uri="{9D8B030D-6E8A-4147-A177-3AD203B41FA5}">
                      <a16:colId xmlns:a16="http://schemas.microsoft.com/office/drawing/2014/main" val="4001521776"/>
                    </a:ext>
                  </a:extLst>
                </a:gridCol>
                <a:gridCol w="200539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2014</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Use conditional distribution to generate specific images</a:t>
                      </a:r>
                    </a:p>
                  </a:txBody>
                  <a:tcPr/>
                </a:tc>
                <a:tc>
                  <a:txBody>
                    <a:bodyPr/>
                    <a:lstStyle/>
                    <a:p>
                      <a:r>
                        <a:rPr lang="en-US" dirty="0">
                          <a:solidFill>
                            <a:schemeClr val="tx1"/>
                          </a:solidFill>
                        </a:rPr>
                        <a:t>2014</a:t>
                      </a:r>
                    </a:p>
                  </a:txBody>
                  <a:tcPr/>
                </a:tc>
                <a:extLst>
                  <a:ext uri="{0D108BD9-81ED-4DB2-BD59-A6C34878D82A}">
                    <a16:rowId xmlns:a16="http://schemas.microsoft.com/office/drawing/2014/main" val="2184962927"/>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Conditional GAN introduced by </a:t>
            </a: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endParaRPr lang="en-US" sz="2800" dirty="0">
              <a:cs typeface="Segoe UI" panose="020B0502040204020203" pitchFamily="34" charset="0"/>
            </a:endParaRPr>
          </a:p>
          <a:p>
            <a:r>
              <a:rPr lang="en-US" sz="2800" dirty="0">
                <a:latin typeface="+mn-lt"/>
                <a:cs typeface="Segoe UI" panose="020B0502040204020203" pitchFamily="34" charset="0"/>
              </a:rPr>
              <a:t>Image generation in unconditional GANs is constrained </a:t>
            </a:r>
          </a:p>
          <a:p>
            <a:pPr lvl="1"/>
            <a:r>
              <a:rPr lang="en-US" sz="2400" dirty="0">
                <a:latin typeface="+mn-lt"/>
                <a:cs typeface="Segoe UI" panose="020B0502040204020203" pitchFamily="34" charset="0"/>
              </a:rPr>
              <a:t>Unconstrained GAN produces inconsistent results    </a:t>
            </a:r>
          </a:p>
          <a:p>
            <a:r>
              <a:rPr lang="en-US" sz="2800" dirty="0">
                <a:latin typeface="+mn-lt"/>
                <a:cs typeface="Segoe UI" panose="020B0502040204020203" pitchFamily="34" charset="0"/>
              </a:rPr>
              <a:t>An early advance in making GANs practical  </a:t>
            </a:r>
          </a:p>
          <a:p>
            <a:pPr lvl="1"/>
            <a:r>
              <a:rPr lang="en-US" sz="2400" dirty="0">
                <a:latin typeface="+mn-lt"/>
                <a:cs typeface="Segoe UI" panose="020B0502040204020203" pitchFamily="34" charset="0"/>
              </a:rPr>
              <a:t>Using conditioning variable constrains generation of images </a:t>
            </a:r>
          </a:p>
          <a:p>
            <a:r>
              <a:rPr lang="en-US" sz="2800" dirty="0">
                <a:latin typeface="+mn-lt"/>
                <a:cs typeface="Segoe UI" panose="020B0502040204020203" pitchFamily="34" charset="0"/>
              </a:rPr>
              <a:t>Idea used in many modern architectures    </a:t>
            </a:r>
          </a:p>
        </p:txBody>
      </p:sp>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341951"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Formulate </a:t>
                </a:r>
                <a:r>
                  <a:rPr lang="en-US" sz="2800" b="1" dirty="0">
                    <a:latin typeface="+mn-lt"/>
                    <a:cs typeface="Segoe UI" panose="020B0502040204020203" pitchFamily="34" charset="0"/>
                  </a:rPr>
                  <a:t>conditional loss function</a:t>
                </a:r>
                <a:r>
                  <a:rPr lang="en-US" sz="2800" dirty="0">
                    <a:latin typeface="+mn-lt"/>
                    <a:cs typeface="Segoe UI" panose="020B0502040204020203" pitchFamily="34" charset="0"/>
                  </a:rPr>
                  <a:t>     </a:t>
                </a:r>
              </a:p>
              <a:p>
                <a:pPr marL="399915"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a:rPr lang="en-US" sz="2400" b="0" i="1" smtClean="0">
                                  <a:latin typeface="Cambria Math" panose="02040503050406030204" pitchFamily="18" charset="0"/>
                                </a:rPr>
                                <m:t> </m:t>
                              </m:r>
                            </m:e>
                          </m:func>
                        </m:e>
                      </m:func>
                    </m:oMath>
                  </m:oMathPara>
                </a14:m>
                <a:endParaRPr lang="en-US" sz="2400" dirty="0">
                  <a:latin typeface="+mn-lt"/>
                  <a:cs typeface="Segoe UI" panose="020B0502040204020203" pitchFamily="34" charset="0"/>
                </a:endParaRPr>
              </a:p>
              <a:p>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𝐷</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𝐷</m:t>
                            </m:r>
                          </m:sub>
                        </m:sSub>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𝐺</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𝐺</m:t>
                            </m:r>
                          </m:sub>
                        </m:sSub>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𝑧</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e>
                    </m:d>
                  </m:oMath>
                </a14:m>
                <a:r>
                  <a:rPr lang="en-US" sz="2800" dirty="0">
                    <a:latin typeface="+mn-lt"/>
                    <a:cs typeface="Segoe UI" panose="020B0502040204020203" pitchFamily="34" charset="0"/>
                  </a:rPr>
                  <a:t> are now conditional on exogenous vector y</a:t>
                </a:r>
              </a:p>
              <a:p>
                <a:r>
                  <a:rPr lang="en-US" sz="2800" dirty="0">
                    <a:latin typeface="+mn-lt"/>
                    <a:cs typeface="Segoe UI" panose="020B0502040204020203" pitchFamily="34" charset="0"/>
                  </a:rPr>
                  <a:t>What are y values?   </a:t>
                </a:r>
              </a:p>
              <a:p>
                <a:pPr lvl="1"/>
                <a:r>
                  <a:rPr lang="en-US" sz="2400" dirty="0">
                    <a:latin typeface="+mn-lt"/>
                    <a:cs typeface="Segoe UI" panose="020B0502040204020203" pitchFamily="34" charset="0"/>
                  </a:rPr>
                  <a:t>Labels of image to be generated   </a:t>
                </a:r>
              </a:p>
              <a:p>
                <a:pPr lvl="1"/>
                <a:r>
                  <a:rPr lang="en-US" sz="2400" dirty="0">
                    <a:latin typeface="+mn-lt"/>
                    <a:cs typeface="Segoe UI" panose="020B0502040204020203" pitchFamily="34" charset="0"/>
                  </a:rPr>
                  <a:t>Example, an image caption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341951" cy="5570012"/>
              </a:xfrm>
              <a:blipFill>
                <a:blip r:embed="rId3"/>
                <a:stretch>
                  <a:fillRect l="-1075" t="-1094"/>
                </a:stretch>
              </a:blipFill>
            </p:spPr>
            <p:txBody>
              <a:bodyPr/>
              <a:lstStyle/>
              <a:p>
                <a:r>
                  <a:rPr lang="en-US">
                    <a:noFill/>
                  </a:rPr>
                  <a:t> </a:t>
                </a:r>
              </a:p>
            </p:txBody>
          </p:sp>
        </mc:Fallback>
      </mc:AlternateContent>
    </p:spTree>
    <p:extLst>
      <p:ext uri="{BB962C8B-B14F-4D97-AF65-F5344CB8AC3E}">
        <p14:creationId xmlns:p14="http://schemas.microsoft.com/office/powerpoint/2010/main" val="27560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5" name="Picture 4">
            <a:extLst>
              <a:ext uri="{FF2B5EF4-FFF2-40B4-BE49-F238E27FC236}">
                <a16:creationId xmlns:a16="http://schemas.microsoft.com/office/drawing/2014/main" id="{CF482EAD-BCA7-AD43-7103-F37998B0FF69}"/>
              </a:ext>
            </a:extLst>
          </p:cNvPr>
          <p:cNvPicPr>
            <a:picLocks noChangeAspect="1"/>
          </p:cNvPicPr>
          <p:nvPr/>
        </p:nvPicPr>
        <p:blipFill>
          <a:blip r:embed="rId3"/>
          <a:stretch>
            <a:fillRect/>
          </a:stretch>
        </p:blipFill>
        <p:spPr>
          <a:xfrm>
            <a:off x="3206115" y="1712461"/>
            <a:ext cx="5638764" cy="4828942"/>
          </a:xfrm>
          <a:prstGeom prst="rect">
            <a:avLst/>
          </a:prstGeom>
        </p:spPr>
      </p:pic>
      <p:sp>
        <p:nvSpPr>
          <p:cNvPr id="6" name="Content Placeholder 2">
            <a:extLst>
              <a:ext uri="{FF2B5EF4-FFF2-40B4-BE49-F238E27FC236}">
                <a16:creationId xmlns:a16="http://schemas.microsoft.com/office/drawing/2014/main" id="{F6498697-8D5F-D755-8630-124BED940716}"/>
              </a:ext>
            </a:extLst>
          </p:cNvPr>
          <p:cNvSpPr txBox="1">
            <a:spLocks/>
          </p:cNvSpPr>
          <p:nvPr/>
        </p:nvSpPr>
        <p:spPr>
          <a:xfrm>
            <a:off x="10090770" y="3925673"/>
            <a:ext cx="1909783"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Exogenous variable vector, </a:t>
            </a:r>
            <a:r>
              <a:rPr lang="en-US" sz="2800" b="1" dirty="0">
                <a:latin typeface="+mn-lt"/>
                <a:cs typeface="Segoe UI" panose="020B0502040204020203" pitchFamily="34" charset="0"/>
              </a:rPr>
              <a:t>y</a:t>
            </a:r>
          </a:p>
        </p:txBody>
      </p:sp>
      <p:cxnSp>
        <p:nvCxnSpPr>
          <p:cNvPr id="8" name="Straight Arrow Connector 7">
            <a:extLst>
              <a:ext uri="{FF2B5EF4-FFF2-40B4-BE49-F238E27FC236}">
                <a16:creationId xmlns:a16="http://schemas.microsoft.com/office/drawing/2014/main" id="{3B7FCA9C-031D-0FA8-74EB-D9340303FDF5}"/>
              </a:ext>
            </a:extLst>
          </p:cNvPr>
          <p:cNvCxnSpPr>
            <a:cxnSpLocks/>
            <a:stCxn id="6" idx="1"/>
          </p:cNvCxnSpPr>
          <p:nvPr/>
        </p:nvCxnSpPr>
        <p:spPr>
          <a:xfrm flipH="1" flipV="1">
            <a:off x="8715375" y="3437350"/>
            <a:ext cx="1375395" cy="1217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71BAB1-2065-FD7B-94F0-4A2A5ECF6046}"/>
              </a:ext>
            </a:extLst>
          </p:cNvPr>
          <p:cNvCxnSpPr>
            <a:cxnSpLocks/>
            <a:stCxn id="6" idx="1"/>
          </p:cNvCxnSpPr>
          <p:nvPr/>
        </p:nvCxnSpPr>
        <p:spPr>
          <a:xfrm flipH="1">
            <a:off x="8486775" y="4654762"/>
            <a:ext cx="1603995" cy="13875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AD58D0F9-2B03-FDEF-BE2F-5A5BF62AA458}"/>
              </a:ext>
            </a:extLst>
          </p:cNvPr>
          <p:cNvSpPr txBox="1">
            <a:spLocks/>
          </p:cNvSpPr>
          <p:nvPr/>
        </p:nvSpPr>
        <p:spPr>
          <a:xfrm>
            <a:off x="379514" y="1979173"/>
            <a:ext cx="2382475"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Concatenated real and fake data vectors, </a:t>
            </a:r>
            <a:r>
              <a:rPr lang="en-US" sz="2800" b="1" dirty="0">
                <a:latin typeface="+mn-lt"/>
                <a:cs typeface="Segoe UI" panose="020B0502040204020203" pitchFamily="34" charset="0"/>
              </a:rPr>
              <a:t>x</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32925AB-5CB0-C26B-4382-AA186C88482F}"/>
                  </a:ext>
                </a:extLst>
              </p:cNvPr>
              <p:cNvSpPr txBox="1">
                <a:spLocks/>
              </p:cNvSpPr>
              <p:nvPr/>
            </p:nvSpPr>
            <p:spPr>
              <a:xfrm>
                <a:off x="9801616" y="1514475"/>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discriminator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18" name="Content Placeholder 2">
                <a:extLst>
                  <a:ext uri="{FF2B5EF4-FFF2-40B4-BE49-F238E27FC236}">
                    <a16:creationId xmlns:a16="http://schemas.microsoft.com/office/drawing/2014/main" id="{E32925AB-5CB0-C26B-4382-AA186C88482F}"/>
                  </a:ext>
                </a:extLst>
              </p:cNvPr>
              <p:cNvSpPr txBox="1">
                <a:spLocks noRot="1" noChangeAspect="1" noMove="1" noResize="1" noEditPoints="1" noAdjustHandles="1" noChangeArrowheads="1" noChangeShapeType="1" noTextEdit="1"/>
              </p:cNvSpPr>
              <p:nvPr/>
            </p:nvSpPr>
            <p:spPr>
              <a:xfrm>
                <a:off x="9801616" y="1514475"/>
                <a:ext cx="2198937" cy="1831079"/>
              </a:xfrm>
              <a:prstGeom prst="rect">
                <a:avLst/>
              </a:prstGeom>
              <a:blipFill>
                <a:blip r:embed="rId4"/>
                <a:stretch>
                  <a:fillRect l="-5817" t="-2990" r="-4709"/>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6661CBE-3263-602B-A915-E6E4750FF235}"/>
              </a:ext>
            </a:extLst>
          </p:cNvPr>
          <p:cNvCxnSpPr>
            <a:cxnSpLocks/>
            <a:stCxn id="18" idx="1"/>
          </p:cNvCxnSpPr>
          <p:nvPr/>
        </p:nvCxnSpPr>
        <p:spPr>
          <a:xfrm flipH="1" flipV="1">
            <a:off x="6450904" y="2073058"/>
            <a:ext cx="3350712" cy="356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B3C1B4A7-3417-EDF3-74E8-A31DE7CB87EB}"/>
                  </a:ext>
                </a:extLst>
              </p:cNvPr>
              <p:cNvSpPr txBox="1">
                <a:spLocks/>
              </p:cNvSpPr>
              <p:nvPr/>
            </p:nvSpPr>
            <p:spPr>
              <a:xfrm>
                <a:off x="471282" y="4640998"/>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generator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B3C1B4A7-3417-EDF3-74E8-A31DE7CB87EB}"/>
                  </a:ext>
                </a:extLst>
              </p:cNvPr>
              <p:cNvSpPr txBox="1">
                <a:spLocks noRot="1" noChangeAspect="1" noMove="1" noResize="1" noEditPoints="1" noAdjustHandles="1" noChangeArrowheads="1" noChangeShapeType="1" noTextEdit="1"/>
              </p:cNvSpPr>
              <p:nvPr/>
            </p:nvSpPr>
            <p:spPr>
              <a:xfrm>
                <a:off x="471282" y="4640998"/>
                <a:ext cx="2198937" cy="1831079"/>
              </a:xfrm>
              <a:prstGeom prst="rect">
                <a:avLst/>
              </a:prstGeom>
              <a:blipFill>
                <a:blip r:embed="rId5"/>
                <a:stretch>
                  <a:fillRect l="-5540" t="-29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172701E-8958-5911-1040-BBF47BD415A7}"/>
              </a:ext>
            </a:extLst>
          </p:cNvPr>
          <p:cNvCxnSpPr>
            <a:cxnSpLocks/>
            <a:stCxn id="22" idx="3"/>
          </p:cNvCxnSpPr>
          <p:nvPr/>
        </p:nvCxnSpPr>
        <p:spPr>
          <a:xfrm flipV="1">
            <a:off x="2670219" y="4383610"/>
            <a:ext cx="2183617" cy="1172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2A3ED0-2614-02E8-682F-B875F4ABB15C}"/>
              </a:ext>
            </a:extLst>
          </p:cNvPr>
          <p:cNvCxnSpPr>
            <a:cxnSpLocks/>
            <a:stCxn id="17" idx="3"/>
          </p:cNvCxnSpPr>
          <p:nvPr/>
        </p:nvCxnSpPr>
        <p:spPr>
          <a:xfrm>
            <a:off x="2761989" y="2708262"/>
            <a:ext cx="1154121" cy="3197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CF1C97-8385-29B4-9FBB-6C5EDE14E252}"/>
              </a:ext>
            </a:extLst>
          </p:cNvPr>
          <p:cNvCxnSpPr>
            <a:cxnSpLocks/>
            <a:stCxn id="17" idx="3"/>
          </p:cNvCxnSpPr>
          <p:nvPr/>
        </p:nvCxnSpPr>
        <p:spPr>
          <a:xfrm>
            <a:off x="2761989" y="2708262"/>
            <a:ext cx="701458" cy="637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35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36" name="Picture 35">
            <a:extLst>
              <a:ext uri="{FF2B5EF4-FFF2-40B4-BE49-F238E27FC236}">
                <a16:creationId xmlns:a16="http://schemas.microsoft.com/office/drawing/2014/main" id="{85CA7B5C-AD17-2E06-ABDD-2D1FB376CF1C}"/>
              </a:ext>
            </a:extLst>
          </p:cNvPr>
          <p:cNvPicPr>
            <a:picLocks noChangeAspect="1"/>
          </p:cNvPicPr>
          <p:nvPr/>
        </p:nvPicPr>
        <p:blipFill>
          <a:blip r:embed="rId3"/>
          <a:stretch>
            <a:fillRect/>
          </a:stretch>
        </p:blipFill>
        <p:spPr>
          <a:xfrm>
            <a:off x="1211580" y="1363986"/>
            <a:ext cx="9673016" cy="4447276"/>
          </a:xfrm>
          <a:prstGeom prst="rect">
            <a:avLst/>
          </a:prstGeom>
        </p:spPr>
      </p:pic>
      <p:sp>
        <p:nvSpPr>
          <p:cNvPr id="37" name="Content Placeholder 2">
            <a:extLst>
              <a:ext uri="{FF2B5EF4-FFF2-40B4-BE49-F238E27FC236}">
                <a16:creationId xmlns:a16="http://schemas.microsoft.com/office/drawing/2014/main" id="{7C9FB8FC-565C-FB45-1B4C-902E809C7F56}"/>
              </a:ext>
            </a:extLst>
          </p:cNvPr>
          <p:cNvSpPr txBox="1">
            <a:spLocks/>
          </p:cNvSpPr>
          <p:nvPr/>
        </p:nvSpPr>
        <p:spPr>
          <a:xfrm>
            <a:off x="379514" y="5839836"/>
            <a:ext cx="11691534" cy="63349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latin typeface="+mn-lt"/>
                <a:cs typeface="Segoe UI" panose="020B0502040204020203" pitchFamily="34" charset="0"/>
              </a:rPr>
              <a:t>Examples of tags and conditional image generation </a:t>
            </a:r>
          </a:p>
          <a:p>
            <a:pPr marL="0" indent="0" algn="ctr">
              <a:spcBef>
                <a:spcPts val="0"/>
              </a:spcBef>
              <a:buNone/>
            </a:pPr>
            <a:r>
              <a:rPr lang="en-US" sz="2800" dirty="0">
                <a:latin typeface="+mn-lt"/>
                <a:cs typeface="Segoe UI" panose="020B0502040204020203" pitchFamily="34" charset="0"/>
              </a:rPr>
              <a:t> </a:t>
            </a:r>
            <a:r>
              <a:rPr lang="en-US" sz="1800" dirty="0">
                <a:latin typeface="+mn-lt"/>
                <a:cs typeface="Segoe UI" panose="020B0502040204020203" pitchFamily="34" charset="0"/>
                <a:hlinkClick r:id="rId4"/>
              </a:rPr>
              <a:t>Mirza and </a:t>
            </a:r>
            <a:r>
              <a:rPr lang="en-US" sz="1800" dirty="0" err="1">
                <a:latin typeface="+mn-lt"/>
                <a:cs typeface="Segoe UI" panose="020B0502040204020203" pitchFamily="34" charset="0"/>
                <a:hlinkClick r:id="rId4"/>
              </a:rPr>
              <a:t>Osindero</a:t>
            </a:r>
            <a:r>
              <a:rPr lang="en-US" sz="1800" dirty="0">
                <a:latin typeface="+mn-lt"/>
                <a:cs typeface="Segoe UI" panose="020B0502040204020203" pitchFamily="34" charset="0"/>
                <a:hlinkClick r:id="rId4"/>
              </a:rPr>
              <a:t>, 2014</a:t>
            </a:r>
            <a:endParaRPr lang="en-US" sz="1800" dirty="0">
              <a:cs typeface="Segoe UI" panose="020B0502040204020203" pitchFamily="34" charset="0"/>
            </a:endParaRPr>
          </a:p>
        </p:txBody>
      </p:sp>
    </p:spTree>
    <p:extLst>
      <p:ext uri="{BB962C8B-B14F-4D97-AF65-F5344CB8AC3E}">
        <p14:creationId xmlns:p14="http://schemas.microsoft.com/office/powerpoint/2010/main" val="3096455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12775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 </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More recently generative diffusion models have come to dominate generative image </a:t>
            </a:r>
          </a:p>
          <a:p>
            <a:r>
              <a:rPr lang="en-US" dirty="0"/>
              <a:t>The </a:t>
            </a:r>
            <a:r>
              <a:rPr lang="en-US" b="1" dirty="0"/>
              <a:t>diffusion process </a:t>
            </a:r>
            <a:r>
              <a:rPr lang="en-US" dirty="0"/>
              <a:t>to transform image to random noise    </a:t>
            </a:r>
          </a:p>
          <a:p>
            <a:pPr lvl="1"/>
            <a:r>
              <a:rPr lang="en-US" dirty="0"/>
              <a:t>Diffusion process use small (incremental) steps to simulate a continuous process  </a:t>
            </a:r>
          </a:p>
          <a:p>
            <a:pPr lvl="1"/>
            <a:r>
              <a:rPr lang="en-US" dirty="0"/>
              <a:t>The diffusion process learned by supervised learning from sample images      </a:t>
            </a:r>
          </a:p>
          <a:p>
            <a:r>
              <a:rPr lang="en-US" dirty="0"/>
              <a:t>Generative diffusion models use a </a:t>
            </a:r>
            <a:r>
              <a:rPr lang="en-US" b="1" dirty="0"/>
              <a:t>reverse diffusion process </a:t>
            </a:r>
            <a:r>
              <a:rPr lang="en-US" dirty="0"/>
              <a:t>to transform a random noise image    </a:t>
            </a:r>
          </a:p>
          <a:p>
            <a:endParaRPr lang="en-US" dirty="0"/>
          </a:p>
        </p:txBody>
      </p:sp>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1867418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4143462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reverse diffusion process,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uses the learned parameters of the forward process to generate images from a noise image       </a:t>
                </a:r>
              </a:p>
              <a:p>
                <a:r>
                  <a:rPr lang="en-US" dirty="0"/>
                  <a:t>The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are learned from the forward process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232"/>
                </a:stretch>
              </a:blipFill>
            </p:spPr>
            <p:txBody>
              <a:bodyPr/>
              <a:lstStyle/>
              <a:p>
                <a:r>
                  <a:rPr lang="en-US">
                    <a:noFill/>
                  </a:rPr>
                  <a:t> </a:t>
                </a:r>
              </a:p>
            </p:txBody>
          </p:sp>
        </mc:Fallback>
      </mc:AlternateContent>
    </p:spTree>
    <p:extLst>
      <p:ext uri="{BB962C8B-B14F-4D97-AF65-F5344CB8AC3E}">
        <p14:creationId xmlns:p14="http://schemas.microsoft.com/office/powerpoint/2010/main" val="318015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reverse diffusion process,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uses the learned parameters of the forward process to generate images from a noise image       </a:t>
                </a:r>
              </a:p>
              <a:p>
                <a:r>
                  <a:rPr lang="en-US" dirty="0"/>
                  <a:t>The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are learned from the forward process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232"/>
                </a:stretch>
              </a:blipFill>
            </p:spPr>
            <p:txBody>
              <a:bodyPr/>
              <a:lstStyle/>
              <a:p>
                <a:r>
                  <a:rPr lang="en-US">
                    <a:noFill/>
                  </a:rPr>
                  <a:t> </a:t>
                </a:r>
              </a:p>
            </p:txBody>
          </p:sp>
        </mc:Fallback>
      </mc:AlternateContent>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10812</TotalTime>
  <Words>2882</Words>
  <Application>Microsoft Office PowerPoint</Application>
  <PresentationFormat>Widescreen</PresentationFormat>
  <Paragraphs>421</Paragraphs>
  <Slides>54</Slides>
  <Notes>42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Diffusion Models  </vt:lpstr>
      <vt:lpstr>Alternatives to GANs </vt:lpstr>
      <vt:lpstr>Generative Diffusion Models  </vt:lpstr>
      <vt:lpstr>Introduction to Generative Diffusion Models</vt:lpstr>
      <vt:lpstr>Introduction to Generative Diffusion Models </vt:lpstr>
      <vt:lpstr>Forward and Reverse Diffusion Processes</vt:lpstr>
      <vt:lpstr>Diffusion Processes    </vt:lpstr>
      <vt:lpstr>Diffusion Processes    </vt:lpstr>
      <vt:lpstr>Loss Functions for GANs</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 Models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Advances in GAN Models</vt:lpstr>
      <vt:lpstr>Approaches to improved GAN training</vt:lpstr>
      <vt:lpstr>The Conditional GAN</vt:lpstr>
      <vt:lpstr>The Conditional GAN</vt:lpstr>
      <vt:lpstr>The Conditional GAN</vt:lpstr>
      <vt:lpstr>The Conditional GAN</vt:lpstr>
      <vt:lpstr>The Convolutional GAN</vt:lpstr>
      <vt:lpstr>The Convolutional GAN</vt:lpstr>
      <vt:lpstr>The Convolutional GAN</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336</cp:revision>
  <dcterms:created xsi:type="dcterms:W3CDTF">2018-12-31T16:25:12Z</dcterms:created>
  <dcterms:modified xsi:type="dcterms:W3CDTF">2024-01-02T03:00:25Z</dcterms:modified>
</cp:coreProperties>
</file>